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0" r:id="rId4"/>
    <p:sldId id="258" r:id="rId5"/>
    <p:sldId id="267" r:id="rId6"/>
    <p:sldId id="268" r:id="rId7"/>
    <p:sldId id="266" r:id="rId8"/>
    <p:sldId id="261" r:id="rId9"/>
    <p:sldId id="259" r:id="rId10"/>
    <p:sldId id="265" r:id="rId11"/>
    <p:sldId id="270" r:id="rId12"/>
    <p:sldId id="271" r:id="rId13"/>
    <p:sldId id="262" r:id="rId14"/>
    <p:sldId id="269" r:id="rId15"/>
    <p:sldId id="263" r:id="rId16"/>
    <p:sldId id="272" r:id="rId17"/>
    <p:sldId id="274" r:id="rId18"/>
    <p:sldId id="26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7292FA8-7FB7-4589-9546-24DAFFCF567D}">
          <p14:sldIdLst>
            <p14:sldId id="256"/>
            <p14:sldId id="257"/>
            <p14:sldId id="260"/>
            <p14:sldId id="258"/>
            <p14:sldId id="267"/>
            <p14:sldId id="268"/>
            <p14:sldId id="266"/>
            <p14:sldId id="261"/>
            <p14:sldId id="259"/>
            <p14:sldId id="265"/>
            <p14:sldId id="270"/>
            <p14:sldId id="271"/>
            <p14:sldId id="262"/>
            <p14:sldId id="269"/>
            <p14:sldId id="263"/>
            <p14:sldId id="272"/>
            <p14:sldId id="274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4F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114" y="8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F3D30B-35E8-4092-A4C6-F9B2F0A441F1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19663-99EE-4507-A84C-EC2C83C42C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958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19663-99EE-4507-A84C-EC2C83C42C1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273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19663-99EE-4507-A84C-EC2C83C42C1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218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74681-73A6-4A86-B10F-A626255272F4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B8E3-981B-49B9-8CDD-6A7E3C23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895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74681-73A6-4A86-B10F-A626255272F4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B8E3-981B-49B9-8CDD-6A7E3C23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783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74681-73A6-4A86-B10F-A626255272F4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B8E3-981B-49B9-8CDD-6A7E3C23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813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74681-73A6-4A86-B10F-A626255272F4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B8E3-981B-49B9-8CDD-6A7E3C23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196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74681-73A6-4A86-B10F-A626255272F4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B8E3-981B-49B9-8CDD-6A7E3C23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299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74681-73A6-4A86-B10F-A626255272F4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B8E3-981B-49B9-8CDD-6A7E3C23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91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74681-73A6-4A86-B10F-A626255272F4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B8E3-981B-49B9-8CDD-6A7E3C23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966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74681-73A6-4A86-B10F-A626255272F4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B8E3-981B-49B9-8CDD-6A7E3C23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538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74681-73A6-4A86-B10F-A626255272F4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B8E3-981B-49B9-8CDD-6A7E3C23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165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74681-73A6-4A86-B10F-A626255272F4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B8E3-981B-49B9-8CDD-6A7E3C23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287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74681-73A6-4A86-B10F-A626255272F4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FB8E3-981B-49B9-8CDD-6A7E3C23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693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74681-73A6-4A86-B10F-A626255272F4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FB8E3-981B-49B9-8CDD-6A7E3C2387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842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5.png"/><Relationship Id="rId5" Type="http://schemas.openxmlformats.org/officeDocument/2006/relationships/hyperlink" Target="https://&#1079;&#1076;&#1086;&#1088;&#1086;&#1074;&#1086;&#1077;-&#1087;&#1080;&#1090;&#1072;&#1085;&#1080;&#1077;.&#1088;&#1092;/" TargetMode="Externa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hyperlink" Target="https://www.europegym.ru/programms/sport-dlya-detey-11-17-let/" TargetMode="External"/><Relationship Id="rId4" Type="http://schemas.openxmlformats.org/officeDocument/2006/relationships/hyperlink" Target="https://www.europegym.ru/programms/sport-dlya-detey-5-6-let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784">
              <a:srgbClr val="92D050"/>
            </a:gs>
            <a:gs pos="91891">
              <a:schemeClr val="bg1"/>
            </a:gs>
            <a:gs pos="30000">
              <a:srgbClr val="92D050"/>
            </a:gs>
            <a:gs pos="74000">
              <a:schemeClr val="bg1"/>
            </a:gs>
            <a:gs pos="83000">
              <a:schemeClr val="bg1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14625" y="688181"/>
            <a:ext cx="9144000" cy="2387600"/>
          </a:xfrm>
        </p:spPr>
        <p:txBody>
          <a:bodyPr/>
          <a:lstStyle/>
          <a:p>
            <a:r>
              <a:rPr lang="ru-RU" b="1" dirty="0">
                <a:latin typeface="Bahnschrift Condensed" panose="020B0502040204020203" pitchFamily="34" charset="0"/>
              </a:rPr>
              <a:t>Здоровый образ жизни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6425" y="5439569"/>
            <a:ext cx="9144000" cy="1655762"/>
          </a:xfrm>
        </p:spPr>
        <p:txBody>
          <a:bodyPr/>
          <a:lstStyle/>
          <a:p>
            <a:r>
              <a:rPr lang="ru-RU" dirty="0">
                <a:latin typeface="Bahnschrift Condensed" panose="020B0502040204020203" pitchFamily="34" charset="0"/>
              </a:rPr>
              <a:t>ФБУЗ «Центр гигиены и эпидемиологии в Республике Карелия»</a:t>
            </a:r>
          </a:p>
          <a:p>
            <a:r>
              <a:rPr lang="ru-RU" dirty="0">
                <a:latin typeface="Bahnschrift Condensed" panose="020B0502040204020203" pitchFamily="34" charset="0"/>
              </a:rPr>
              <a:t>2022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196850"/>
            <a:ext cx="2857500" cy="30384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956"/>
            <a:ext cx="1333500" cy="657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38174"/>
            <a:ext cx="1333500" cy="657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252934"/>
            <a:ext cx="1333500" cy="657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850230"/>
            <a:ext cx="1333500" cy="6572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2474912"/>
            <a:ext cx="1333500" cy="6572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72605"/>
            <a:ext cx="1333500" cy="6572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96890"/>
            <a:ext cx="1333500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332287"/>
            <a:ext cx="1333500" cy="6572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888706"/>
            <a:ext cx="133350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742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rgbClr val="92D050"/>
            </a:gs>
            <a:gs pos="91891">
              <a:schemeClr val="bg1"/>
            </a:gs>
            <a:gs pos="0">
              <a:srgbClr val="92D050"/>
            </a:gs>
            <a:gs pos="66000">
              <a:schemeClr val="bg1"/>
            </a:gs>
            <a:gs pos="83000">
              <a:schemeClr val="bg1"/>
            </a:gs>
            <a:gs pos="10000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5075" y="690562"/>
            <a:ext cx="6505575" cy="632906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Bahnschrift Condensed" panose="020B0502040204020203" pitchFamily="34" charset="0"/>
              </a:rPr>
              <a:t>Баланс труда и отдыха. Сон</a:t>
            </a:r>
          </a:p>
          <a:p>
            <a:endParaRPr lang="ru-RU" sz="3600" dirty="0">
              <a:latin typeface="Bahnschrift Condense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196851"/>
            <a:ext cx="1057275" cy="11242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956"/>
            <a:ext cx="1333500" cy="657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38174"/>
            <a:ext cx="1333500" cy="657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252934"/>
            <a:ext cx="1333500" cy="657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850230"/>
            <a:ext cx="1333500" cy="6572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2474912"/>
            <a:ext cx="1333500" cy="6572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72605"/>
            <a:ext cx="1333500" cy="6572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96890"/>
            <a:ext cx="1333500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332287"/>
            <a:ext cx="1333500" cy="6572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888706"/>
            <a:ext cx="1333500" cy="6572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5524103"/>
            <a:ext cx="1333500" cy="6572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147990"/>
            <a:ext cx="1333500" cy="65722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4" y="1850230"/>
            <a:ext cx="4428789" cy="3139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TextBox 15"/>
          <p:cNvSpPr txBox="1"/>
          <p:nvPr/>
        </p:nvSpPr>
        <p:spPr>
          <a:xfrm>
            <a:off x="5407269" y="1470956"/>
            <a:ext cx="658735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Bahnschrift SemiBold SemiConden" panose="020B0502040204020203" pitchFamily="34" charset="0"/>
              </a:rPr>
              <a:t>2. Отдыхать тоже надо уметь правильно! </a:t>
            </a:r>
          </a:p>
          <a:p>
            <a:endParaRPr lang="ru-RU" sz="2000" dirty="0">
              <a:latin typeface="Bahnschrift SemiBold SemiConden" panose="020B0502040204020203" pitchFamily="34" charset="0"/>
            </a:endParaRPr>
          </a:p>
          <a:p>
            <a:r>
              <a:rPr lang="ru-RU" sz="2000" dirty="0">
                <a:latin typeface="Bahnschrift SemiBold SemiConden" panose="020B0502040204020203" pitchFamily="34" charset="0"/>
              </a:rPr>
              <a:t>1. Сон – основа для восстановления нашего тела</a:t>
            </a:r>
          </a:p>
          <a:p>
            <a:r>
              <a:rPr lang="ru-RU" sz="2000" dirty="0"/>
              <a:t>Нормы сна: </a:t>
            </a:r>
          </a:p>
          <a:p>
            <a:r>
              <a:rPr lang="ru-RU" sz="2000" dirty="0"/>
              <a:t>1–4 классе — 10–10,5 часа, </a:t>
            </a:r>
          </a:p>
          <a:p>
            <a:r>
              <a:rPr lang="ru-RU" sz="2000" dirty="0"/>
              <a:t>в 5–7 классе — 10,5 часа, </a:t>
            </a:r>
          </a:p>
          <a:p>
            <a:r>
              <a:rPr lang="ru-RU" sz="2000" dirty="0"/>
              <a:t>в 6–9 классе — 9–9,5 часа, </a:t>
            </a:r>
          </a:p>
          <a:p>
            <a:r>
              <a:rPr lang="ru-RU" sz="2000" dirty="0"/>
              <a:t>в 10–11 классе — 8–9 часов</a:t>
            </a:r>
          </a:p>
          <a:p>
            <a:r>
              <a:rPr lang="ru-RU" sz="2000" dirty="0">
                <a:latin typeface="Bahnschrift SemiBold SemiConden" panose="020B0502040204020203" pitchFamily="34" charset="0"/>
              </a:rPr>
              <a:t>2. Отдых в течение дня – смена вида деятельности</a:t>
            </a:r>
          </a:p>
          <a:p>
            <a:endParaRPr lang="ru-RU" sz="2000" dirty="0">
              <a:latin typeface="Bahnschrift SemiBold SemiConden" panose="020B0502040204020203" pitchFamily="34" charset="0"/>
            </a:endParaRPr>
          </a:p>
          <a:p>
            <a:r>
              <a:rPr lang="ru-RU" sz="2000" dirty="0"/>
              <a:t>Сейчас ваш основной вид деятельности учеба,</a:t>
            </a:r>
          </a:p>
          <a:p>
            <a:r>
              <a:rPr lang="ru-RU" sz="2000" dirty="0"/>
              <a:t>значит отдых должен быть  активным (прогулки,</a:t>
            </a:r>
          </a:p>
          <a:p>
            <a:r>
              <a:rPr lang="ru-RU" sz="2000" dirty="0"/>
              <a:t>игры на свежем воздухе, спокойное чтение и др.)</a:t>
            </a:r>
          </a:p>
          <a:p>
            <a:endParaRPr lang="ru-RU" sz="2000" dirty="0"/>
          </a:p>
          <a:p>
            <a:r>
              <a:rPr lang="ru-RU" sz="2000" dirty="0"/>
              <a:t>Помните, что наш мозг не воспринимает как отдых</a:t>
            </a:r>
          </a:p>
          <a:p>
            <a:r>
              <a:rPr lang="ru-RU" sz="2000" dirty="0"/>
              <a:t>просмотр видео или компьютерные игры.</a:t>
            </a:r>
          </a:p>
          <a:p>
            <a:r>
              <a:rPr lang="ru-RU" sz="2000" dirty="0"/>
              <a:t>Он в это время работает! </a:t>
            </a:r>
          </a:p>
        </p:txBody>
      </p:sp>
    </p:spTree>
    <p:extLst>
      <p:ext uri="{BB962C8B-B14F-4D97-AF65-F5344CB8AC3E}">
        <p14:creationId xmlns:p14="http://schemas.microsoft.com/office/powerpoint/2010/main" val="3789380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rgbClr val="92D050"/>
            </a:gs>
            <a:gs pos="91891">
              <a:schemeClr val="bg1"/>
            </a:gs>
            <a:gs pos="0">
              <a:srgbClr val="92D050"/>
            </a:gs>
            <a:gs pos="66000">
              <a:schemeClr val="bg1"/>
            </a:gs>
            <a:gs pos="83000">
              <a:schemeClr val="bg1"/>
            </a:gs>
            <a:gs pos="10000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5075" y="690562"/>
            <a:ext cx="6505575" cy="632906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Bahnschrift Condensed" panose="020B0502040204020203" pitchFamily="34" charset="0"/>
              </a:rPr>
              <a:t>Стресс и тревога</a:t>
            </a:r>
          </a:p>
          <a:p>
            <a:endParaRPr lang="ru-RU" sz="3600" dirty="0">
              <a:latin typeface="Bahnschrift Condense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196851"/>
            <a:ext cx="1057275" cy="11242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956"/>
            <a:ext cx="1333500" cy="657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38174"/>
            <a:ext cx="1333500" cy="657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252934"/>
            <a:ext cx="1333500" cy="657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850230"/>
            <a:ext cx="1333500" cy="6572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2474912"/>
            <a:ext cx="1333500" cy="6572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72605"/>
            <a:ext cx="1333500" cy="6572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96890"/>
            <a:ext cx="1333500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332287"/>
            <a:ext cx="1333500" cy="6572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888706"/>
            <a:ext cx="1333500" cy="6572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5524103"/>
            <a:ext cx="1333500" cy="6572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147990"/>
            <a:ext cx="1333500" cy="65722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1479762"/>
            <a:ext cx="4523621" cy="2545740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447674" y="4208783"/>
            <a:ext cx="4523621" cy="236513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</a:rPr>
              <a:t>Стресс- вызванное каким-нибудь сильным воздействием состояние повышенного нервного напряжения, перенапряжения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38421" y="1528126"/>
            <a:ext cx="5419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/>
              <a:t>Подумайте, какие ситуации могут вызывать стресс и тревогу? 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086474" y="4208782"/>
            <a:ext cx="4523621" cy="236513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</a:rPr>
              <a:t>Тревога - беспокойство, волнение (обычно в ожидании опасности или чего-нибудь неизвестного)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346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rgbClr val="92D050"/>
            </a:gs>
            <a:gs pos="91891">
              <a:schemeClr val="bg1"/>
            </a:gs>
            <a:gs pos="0">
              <a:srgbClr val="92D050"/>
            </a:gs>
            <a:gs pos="66000">
              <a:schemeClr val="bg1"/>
            </a:gs>
            <a:gs pos="83000">
              <a:schemeClr val="bg1"/>
            </a:gs>
            <a:gs pos="10000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5075" y="690562"/>
            <a:ext cx="6505575" cy="632906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Bahnschrift Condensed" panose="020B0502040204020203" pitchFamily="34" charset="0"/>
              </a:rPr>
              <a:t>Как бороться со стрессом и тревогой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196851"/>
            <a:ext cx="1057275" cy="11242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956"/>
            <a:ext cx="1333500" cy="657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38174"/>
            <a:ext cx="1333500" cy="657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252934"/>
            <a:ext cx="1333500" cy="657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850230"/>
            <a:ext cx="1333500" cy="6572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2474912"/>
            <a:ext cx="1333500" cy="6572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72605"/>
            <a:ext cx="1333500" cy="6572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96890"/>
            <a:ext cx="1333500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332287"/>
            <a:ext cx="1333500" cy="6572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888706"/>
            <a:ext cx="1333500" cy="6572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5524103"/>
            <a:ext cx="1333500" cy="6572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147990"/>
            <a:ext cx="1333500" cy="657225"/>
          </a:xfrm>
          <a:prstGeom prst="rect">
            <a:avLst/>
          </a:prstGeom>
        </p:spPr>
      </p:pic>
      <p:sp>
        <p:nvSpPr>
          <p:cNvPr id="21" name="Скругленный прямоугольник 20"/>
          <p:cNvSpPr/>
          <p:nvPr/>
        </p:nvSpPr>
        <p:spPr>
          <a:xfrm>
            <a:off x="243264" y="1850230"/>
            <a:ext cx="4523621" cy="236513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AutoNum type="arabicPeriod"/>
            </a:pPr>
            <a:r>
              <a:rPr lang="ru-RU" sz="2000" b="1" i="1" dirty="0">
                <a:solidFill>
                  <a:schemeClr val="tx1"/>
                </a:solidFill>
              </a:rPr>
              <a:t>Дыхательные техники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Медленно вдохните через нос в течение 4 секунд, как будто хотите надуть большой пузырь, задержите дыхание, выдохните через рот медленно в течение 6 секунд. Повторяйте это упражнение и фиксируйте, как вы себя чувствуете с каждым новым вдохом.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766885" y="3998758"/>
            <a:ext cx="4495800" cy="280645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</a:rPr>
              <a:t>2. Снятие напряжения с мышц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Напрягите плечи (как будто хотите подтянуть их к ушам).  Задержитесь в этом положении 5 секунд и расслабьтесь. Проделайте то же самое с  пальцами рук и ног (с силой сжать), ногами (с силой упереться в пол). Чувства должны стать более управляемыми.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603646" y="1364699"/>
            <a:ext cx="4523621" cy="236513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</a:rPr>
              <a:t>3. Послушайте музыку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Замечено, что музыка, которая связана у человека с приятными воспоминаниями, помогает человеку расслабиться. Поэтому, если волнуетесь, включите любимую песню. Можете еще и потанцевать! </a:t>
            </a:r>
          </a:p>
        </p:txBody>
      </p:sp>
    </p:spTree>
    <p:extLst>
      <p:ext uri="{BB962C8B-B14F-4D97-AF65-F5344CB8AC3E}">
        <p14:creationId xmlns:p14="http://schemas.microsoft.com/office/powerpoint/2010/main" val="2032679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rgbClr val="92D050"/>
            </a:gs>
            <a:gs pos="91891">
              <a:schemeClr val="bg1"/>
            </a:gs>
            <a:gs pos="0">
              <a:srgbClr val="92D050"/>
            </a:gs>
            <a:gs pos="63000">
              <a:schemeClr val="bg1"/>
            </a:gs>
            <a:gs pos="83000">
              <a:schemeClr val="bg1"/>
            </a:gs>
            <a:gs pos="10000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47874" y="105508"/>
            <a:ext cx="7381875" cy="1130757"/>
          </a:xfrm>
        </p:spPr>
        <p:txBody>
          <a:bodyPr>
            <a:normAutofit lnSpcReduction="10000"/>
          </a:bodyPr>
          <a:lstStyle/>
          <a:p>
            <a:r>
              <a:rPr lang="ru-RU" sz="3600" dirty="0">
                <a:latin typeface="Bahnschrift Condensed" panose="020B0502040204020203" pitchFamily="34" charset="0"/>
              </a:rPr>
              <a:t>Какие бывают привычки? </a:t>
            </a:r>
          </a:p>
          <a:p>
            <a:r>
              <a:rPr lang="ru-RU" sz="3600" dirty="0">
                <a:latin typeface="Bahnschrift Condensed" panose="020B0502040204020203" pitchFamily="34" charset="0"/>
              </a:rPr>
              <a:t>Вредные привычки </a:t>
            </a:r>
            <a:r>
              <a:rPr lang="en-US" sz="3600" dirty="0">
                <a:latin typeface="Bahnschrift Condensed" panose="020B0502040204020203" pitchFamily="34" charset="0"/>
              </a:rPr>
              <a:t>V/S </a:t>
            </a:r>
            <a:r>
              <a:rPr lang="ru-RU" sz="3600" dirty="0">
                <a:latin typeface="Bahnschrift Condensed" panose="020B0502040204020203" pitchFamily="34" charset="0"/>
              </a:rPr>
              <a:t>Здоровые привычки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196851"/>
            <a:ext cx="1057275" cy="11242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956"/>
            <a:ext cx="1333500" cy="657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38174"/>
            <a:ext cx="1333500" cy="657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252934"/>
            <a:ext cx="1333500" cy="657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850230"/>
            <a:ext cx="1333500" cy="6572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2474912"/>
            <a:ext cx="1333500" cy="6572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72605"/>
            <a:ext cx="1333500" cy="6572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96890"/>
            <a:ext cx="1333500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332287"/>
            <a:ext cx="1333500" cy="6572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888706"/>
            <a:ext cx="1333500" cy="6572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5524103"/>
            <a:ext cx="1333500" cy="6572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147990"/>
            <a:ext cx="1333500" cy="65722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801" y="1581546"/>
            <a:ext cx="980619" cy="9747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" y="1584501"/>
            <a:ext cx="973836" cy="922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5629275" y="1850230"/>
            <a:ext cx="28575" cy="4750595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6669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rgbClr val="92D050"/>
            </a:gs>
            <a:gs pos="91891">
              <a:schemeClr val="bg1"/>
            </a:gs>
            <a:gs pos="0">
              <a:srgbClr val="92D050"/>
            </a:gs>
            <a:gs pos="63000">
              <a:schemeClr val="bg1"/>
            </a:gs>
            <a:gs pos="83000">
              <a:schemeClr val="bg1"/>
            </a:gs>
            <a:gs pos="10000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2369" y="254733"/>
            <a:ext cx="8080864" cy="978187"/>
          </a:xfrm>
        </p:spPr>
        <p:txBody>
          <a:bodyPr>
            <a:normAutofit fontScale="92500" lnSpcReduction="20000"/>
          </a:bodyPr>
          <a:lstStyle/>
          <a:p>
            <a:r>
              <a:rPr lang="ru-RU" sz="3600" dirty="0">
                <a:latin typeface="Bahnschrift Condensed" panose="020B0502040204020203" pitchFamily="34" charset="0"/>
              </a:rPr>
              <a:t>Давайте себя проверим?! </a:t>
            </a:r>
          </a:p>
          <a:p>
            <a:r>
              <a:rPr lang="ru-RU" sz="3600" dirty="0">
                <a:latin typeface="Bahnschrift Condensed" panose="020B0502040204020203" pitchFamily="34" charset="0"/>
              </a:rPr>
              <a:t>Вредные привычки </a:t>
            </a:r>
            <a:r>
              <a:rPr lang="en-US" sz="3600" dirty="0">
                <a:latin typeface="Bahnschrift Condensed" panose="020B0502040204020203" pitchFamily="34" charset="0"/>
              </a:rPr>
              <a:t>V/S </a:t>
            </a:r>
            <a:r>
              <a:rPr lang="ru-RU" sz="3600" dirty="0">
                <a:latin typeface="Bahnschrift Condensed" panose="020B0502040204020203" pitchFamily="34" charset="0"/>
              </a:rPr>
              <a:t>Здоровые привычки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196851"/>
            <a:ext cx="1057275" cy="11242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956"/>
            <a:ext cx="1333500" cy="657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38174"/>
            <a:ext cx="1333500" cy="657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252934"/>
            <a:ext cx="1333500" cy="657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850230"/>
            <a:ext cx="1333500" cy="6572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2474912"/>
            <a:ext cx="1333500" cy="6572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72605"/>
            <a:ext cx="1333500" cy="6572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96890"/>
            <a:ext cx="1333500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332287"/>
            <a:ext cx="1333500" cy="6572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888706"/>
            <a:ext cx="1333500" cy="6572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5524103"/>
            <a:ext cx="1333500" cy="6572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147990"/>
            <a:ext cx="1333500" cy="65722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801" y="1581546"/>
            <a:ext cx="980619" cy="9747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" y="1584501"/>
            <a:ext cx="973836" cy="922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5629275" y="1850230"/>
            <a:ext cx="28575" cy="4750595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112801" y="3072605"/>
            <a:ext cx="506741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Здоровое питание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Спорт и активный образ жизни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Отдых на природе, на свежем воздухе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Здоровый и достаточный сон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Найти повод повеселиться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Смотреть на мир позитивно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Каждый день открывать для себя что-то новое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Закаливание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011115" y="3199953"/>
            <a:ext cx="41632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Употребление алкоголя и наркотических веществ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Курение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Игровая зависимость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Переедание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Телевизионная зависимость (в том числе бесконечный просмотр роликов в социальных сетях)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Интернет-зависимость</a:t>
            </a:r>
          </a:p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533417" y="5934927"/>
            <a:ext cx="5479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Вы могли найти еще варианты ответов на этот вопрос</a:t>
            </a:r>
          </a:p>
        </p:txBody>
      </p:sp>
    </p:spTree>
    <p:extLst>
      <p:ext uri="{BB962C8B-B14F-4D97-AF65-F5344CB8AC3E}">
        <p14:creationId xmlns:p14="http://schemas.microsoft.com/office/powerpoint/2010/main" val="18294600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rgbClr val="92D050"/>
            </a:gs>
            <a:gs pos="91891">
              <a:schemeClr val="bg1"/>
            </a:gs>
            <a:gs pos="0">
              <a:srgbClr val="92D050"/>
            </a:gs>
            <a:gs pos="63000">
              <a:schemeClr val="bg1"/>
            </a:gs>
            <a:gs pos="83000">
              <a:schemeClr val="bg1"/>
            </a:gs>
            <a:gs pos="10000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9675" y="1243408"/>
            <a:ext cx="9486900" cy="956867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Bahnschrift Condensed" panose="020B0502040204020203" pitchFamily="34" charset="0"/>
              </a:rPr>
              <a:t>Светофор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196851"/>
            <a:ext cx="1057275" cy="11242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956"/>
            <a:ext cx="1333500" cy="657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38174"/>
            <a:ext cx="1333500" cy="657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252934"/>
            <a:ext cx="1333500" cy="657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850230"/>
            <a:ext cx="1333500" cy="6572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2474912"/>
            <a:ext cx="1333500" cy="6572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72605"/>
            <a:ext cx="1333500" cy="6572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96890"/>
            <a:ext cx="1333500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332287"/>
            <a:ext cx="1333500" cy="6572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888706"/>
            <a:ext cx="1333500" cy="6572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5524103"/>
            <a:ext cx="1333500" cy="6572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147990"/>
            <a:ext cx="1333500" cy="657225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1209675" y="2400300"/>
            <a:ext cx="1666875" cy="16668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</a:t>
            </a:r>
          </a:p>
        </p:txBody>
      </p:sp>
      <p:sp>
        <p:nvSpPr>
          <p:cNvPr id="16" name="Овал 15"/>
          <p:cNvSpPr/>
          <p:nvPr/>
        </p:nvSpPr>
        <p:spPr>
          <a:xfrm>
            <a:off x="9477375" y="2444352"/>
            <a:ext cx="1666875" cy="16668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НЕТ</a:t>
            </a:r>
          </a:p>
        </p:txBody>
      </p:sp>
      <p:sp>
        <p:nvSpPr>
          <p:cNvPr id="17" name="Овал 16"/>
          <p:cNvSpPr/>
          <p:nvPr/>
        </p:nvSpPr>
        <p:spPr>
          <a:xfrm>
            <a:off x="5267324" y="2413394"/>
            <a:ext cx="1666875" cy="16668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Не знаю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95625" y="5498066"/>
            <a:ext cx="6499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Ответьте на вопросы, которые мы вам зачитаем! Только честно! </a:t>
            </a:r>
          </a:p>
        </p:txBody>
      </p:sp>
    </p:spTree>
    <p:extLst>
      <p:ext uri="{BB962C8B-B14F-4D97-AF65-F5344CB8AC3E}">
        <p14:creationId xmlns:p14="http://schemas.microsoft.com/office/powerpoint/2010/main" val="477913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rgbClr val="92D050"/>
            </a:gs>
            <a:gs pos="91891">
              <a:schemeClr val="bg1"/>
            </a:gs>
            <a:gs pos="0">
              <a:srgbClr val="92D050"/>
            </a:gs>
            <a:gs pos="63000">
              <a:schemeClr val="bg1"/>
            </a:gs>
            <a:gs pos="83000">
              <a:schemeClr val="bg1"/>
            </a:gs>
            <a:gs pos="10000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196851"/>
            <a:ext cx="1057275" cy="11242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956"/>
            <a:ext cx="1333500" cy="657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38174"/>
            <a:ext cx="1333500" cy="657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252934"/>
            <a:ext cx="1333500" cy="657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850230"/>
            <a:ext cx="1333500" cy="6572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2474912"/>
            <a:ext cx="1333500" cy="6572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72605"/>
            <a:ext cx="1333500" cy="6572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96890"/>
            <a:ext cx="1333500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332287"/>
            <a:ext cx="1333500" cy="6572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888706"/>
            <a:ext cx="1333500" cy="6572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5524103"/>
            <a:ext cx="1333500" cy="6572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147990"/>
            <a:ext cx="1333500" cy="6572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585912" y="548241"/>
            <a:ext cx="906865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Теперь подсчитайте, сколько раз вы ответили на вопросы «Да».</a:t>
            </a:r>
            <a:br>
              <a:rPr lang="ru-RU" dirty="0"/>
            </a:br>
            <a:r>
              <a:rPr lang="ru-RU" dirty="0"/>
              <a:t>За каждый такой ответ вам положено 5 баллов, значит, умножьте полученное число на 5.</a:t>
            </a:r>
            <a:br>
              <a:rPr lang="ru-RU" dirty="0"/>
            </a:br>
            <a:r>
              <a:rPr lang="ru-RU" dirty="0"/>
              <a:t>Что у вас получилось?</a:t>
            </a:r>
          </a:p>
          <a:p>
            <a:br>
              <a:rPr lang="ru-RU" dirty="0"/>
            </a:br>
            <a:r>
              <a:rPr lang="ru-RU" b="1" dirty="0"/>
              <a:t>0-15 баллов </a:t>
            </a:r>
            <a:r>
              <a:rPr lang="ru-RU" dirty="0"/>
              <a:t>- Вы умеете управлять своими желаниями. Как и все люди, вы любите</a:t>
            </a:r>
            <a:br>
              <a:rPr lang="ru-RU" dirty="0"/>
            </a:br>
            <a:r>
              <a:rPr lang="ru-RU" dirty="0"/>
              <a:t>получать удовольствия. Но в нужный момент вы в состоянии понять, что удовольствие</a:t>
            </a:r>
            <a:br>
              <a:rPr lang="ru-RU" dirty="0"/>
            </a:br>
            <a:r>
              <a:rPr lang="ru-RU" dirty="0"/>
              <a:t>ради удовольствия может принести вред, помешать вашим планам. У вас впереди интересная жизнь, полная настоящих удовольствий.</a:t>
            </a:r>
          </a:p>
          <a:p>
            <a:br>
              <a:rPr lang="ru-RU" dirty="0"/>
            </a:br>
            <a:r>
              <a:rPr lang="ru-RU" b="1" dirty="0"/>
              <a:t>20-40 баллов </a:t>
            </a:r>
            <a:r>
              <a:rPr lang="ru-RU" dirty="0"/>
              <a:t>- Ваша "зона удовольствий" нередко вас подводит. Вы, быть может, и хотели</a:t>
            </a:r>
            <a:br>
              <a:rPr lang="ru-RU" dirty="0"/>
            </a:br>
            <a:r>
              <a:rPr lang="ru-RU" dirty="0"/>
              <a:t>бы лучше управлять своими желаниями, но это не всегда получается. Не хватает воли.</a:t>
            </a:r>
            <a:br>
              <a:rPr lang="ru-RU" dirty="0"/>
            </a:br>
            <a:r>
              <a:rPr lang="ru-RU" dirty="0"/>
              <a:t>Видимо, вы очень много времени теряете зря. Вы стремитесь к сиюминутным</a:t>
            </a:r>
            <a:br>
              <a:rPr lang="ru-RU" dirty="0"/>
            </a:br>
            <a:r>
              <a:rPr lang="ru-RU" dirty="0"/>
              <a:t>удовольствиям. Из-за этого вы можешь потерять очень много приятного в будущем. Если</a:t>
            </a:r>
            <a:br>
              <a:rPr lang="ru-RU" dirty="0"/>
            </a:br>
            <a:r>
              <a:rPr lang="ru-RU" dirty="0"/>
              <a:t>вам предложат "немного кайфа", вы можете согласиться. К сожалению, большинство</a:t>
            </a:r>
            <a:br>
              <a:rPr lang="ru-RU" dirty="0"/>
            </a:br>
            <a:r>
              <a:rPr lang="ru-RU" dirty="0"/>
              <a:t>людей с «зависимостями» именно так и начинали. Рекомендуем быть настороже - слишком дорогой может оказаться цена сомнительного удовольствия.</a:t>
            </a:r>
          </a:p>
          <a:p>
            <a:br>
              <a:rPr lang="ru-RU" dirty="0"/>
            </a:br>
            <a:r>
              <a:rPr lang="ru-RU" b="1" dirty="0"/>
              <a:t>40-50 баллов </a:t>
            </a:r>
            <a:r>
              <a:rPr lang="ru-RU" dirty="0"/>
              <a:t>– Вас, как говорится, можно брать голыми руками. Вы буквально заряжены</a:t>
            </a:r>
            <a:br>
              <a:rPr lang="ru-RU" dirty="0"/>
            </a:br>
            <a:r>
              <a:rPr lang="ru-RU" dirty="0"/>
              <a:t>на получение всяческих удовольствий. За любой вид "кайфа" вы будете готовы отдаться в</a:t>
            </a:r>
            <a:br>
              <a:rPr lang="ru-RU" dirty="0"/>
            </a:br>
            <a:r>
              <a:rPr lang="ru-RU" dirty="0"/>
              <a:t>рабство. Задумайтесь, или вам грозит беда.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5916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rgbClr val="92D050"/>
            </a:gs>
            <a:gs pos="91891">
              <a:schemeClr val="bg1"/>
            </a:gs>
            <a:gs pos="0">
              <a:srgbClr val="92D050"/>
            </a:gs>
            <a:gs pos="63000">
              <a:schemeClr val="bg1"/>
            </a:gs>
            <a:gs pos="83000">
              <a:schemeClr val="bg1"/>
            </a:gs>
            <a:gs pos="10000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196851"/>
            <a:ext cx="1057275" cy="11242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956"/>
            <a:ext cx="1333500" cy="657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38174"/>
            <a:ext cx="1333500" cy="657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252934"/>
            <a:ext cx="1333500" cy="657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850230"/>
            <a:ext cx="1333500" cy="6572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2474912"/>
            <a:ext cx="1333500" cy="6572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72605"/>
            <a:ext cx="1333500" cy="6572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96890"/>
            <a:ext cx="1333500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332287"/>
            <a:ext cx="1333500" cy="6572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888706"/>
            <a:ext cx="1333500" cy="6572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5524103"/>
            <a:ext cx="1333500" cy="6572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147990"/>
            <a:ext cx="1333500" cy="6572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585912" y="548241"/>
            <a:ext cx="906865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Учимся говорить "нет</a:t>
            </a:r>
          </a:p>
          <a:p>
            <a:endParaRPr lang="ru-RU" dirty="0"/>
          </a:p>
          <a:p>
            <a:endParaRPr lang="ru-RU" dirty="0"/>
          </a:p>
          <a:p>
            <a:pPr lvl="0"/>
            <a:r>
              <a:rPr lang="ru-RU" dirty="0"/>
              <a:t>1. Никогда не колебаться, а решительно и твердо сказать: «Нет!». При этом смотреть прямо в глаза собеседнику.</a:t>
            </a:r>
          </a:p>
          <a:p>
            <a:pPr lvl="0"/>
            <a:r>
              <a:rPr lang="ru-RU" dirty="0"/>
              <a:t>2. Можно сначала стать на позицию собеседника  потом выдвинуть свои аргументы отказа: «Я тебя понимаю, но...».</a:t>
            </a:r>
          </a:p>
          <a:p>
            <a:pPr lvl="0"/>
            <a:r>
              <a:rPr lang="ru-RU" dirty="0"/>
              <a:t>Если давление продолжается, то надо перейти в наступление, говорить жестко: «Послушай, почему ты мне навязываешь это?».  .</a:t>
            </a:r>
          </a:p>
          <a:p>
            <a:pPr lvl="0"/>
            <a:r>
              <a:rPr lang="ru-RU" dirty="0"/>
              <a:t>3. Отказаться вообще говорить на эту тему.</a:t>
            </a:r>
          </a:p>
          <a:p>
            <a:r>
              <a:rPr lang="ru-RU" dirty="0"/>
              <a:t>4. Можно предложить компромисс: «Давай сейчас ос­тавим этот разговор и вернемся к нему в другой раз».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b="1" i="1" dirty="0"/>
              <a:t>Помните: </a:t>
            </a:r>
            <a:r>
              <a:rPr lang="ru-RU" b="1" dirty="0"/>
              <a:t>каждый человек имеет право отказаться от любого предложения другого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41616088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rgbClr val="92D050"/>
            </a:gs>
            <a:gs pos="91891">
              <a:schemeClr val="bg1"/>
            </a:gs>
            <a:gs pos="0">
              <a:srgbClr val="92D050"/>
            </a:gs>
            <a:gs pos="63000">
              <a:schemeClr val="bg1"/>
            </a:gs>
            <a:gs pos="83000">
              <a:schemeClr val="bg1"/>
            </a:gs>
            <a:gs pos="10000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196851"/>
            <a:ext cx="1057275" cy="11242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956"/>
            <a:ext cx="1333500" cy="657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38174"/>
            <a:ext cx="1333500" cy="657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252934"/>
            <a:ext cx="1333500" cy="657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850230"/>
            <a:ext cx="1333500" cy="6572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2474912"/>
            <a:ext cx="1333500" cy="6572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72605"/>
            <a:ext cx="1333500" cy="6572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96890"/>
            <a:ext cx="1333500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332287"/>
            <a:ext cx="1333500" cy="6572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888706"/>
            <a:ext cx="1333500" cy="6572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5524103"/>
            <a:ext cx="1333500" cy="6572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147990"/>
            <a:ext cx="1333500" cy="6572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04950" y="2507455"/>
            <a:ext cx="905912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/>
              <a:t>Мудрая пословица гласит: </a:t>
            </a:r>
            <a:r>
              <a:rPr lang="ru-RU" sz="2800" b="1" dirty="0"/>
              <a:t>«Что имеем, не храним, потерявши, плачем».</a:t>
            </a:r>
          </a:p>
          <a:p>
            <a:pPr algn="ctr"/>
            <a:r>
              <a:rPr lang="ru-RU" sz="2400" dirty="0"/>
              <a:t> </a:t>
            </a:r>
          </a:p>
          <a:p>
            <a:pPr algn="ctr"/>
            <a:r>
              <a:rPr lang="ru-RU" sz="2400" dirty="0"/>
              <a:t>Как вы думаете, какое отношение эта пословица имеет к теме нашего разговора?</a:t>
            </a:r>
          </a:p>
          <a:p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1840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">
              <a:srgbClr val="92D050"/>
            </a:gs>
            <a:gs pos="91891">
              <a:schemeClr val="bg1"/>
            </a:gs>
            <a:gs pos="0">
              <a:srgbClr val="92D050"/>
            </a:gs>
            <a:gs pos="63000">
              <a:schemeClr val="bg1"/>
            </a:gs>
            <a:gs pos="83000">
              <a:schemeClr val="bg1"/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81225" y="470510"/>
            <a:ext cx="7829550" cy="702469"/>
          </a:xfrm>
        </p:spPr>
        <p:txBody>
          <a:bodyPr/>
          <a:lstStyle/>
          <a:p>
            <a:r>
              <a:rPr lang="ru-RU" sz="3600" dirty="0">
                <a:latin typeface="Bahnschrift Condensed" panose="020B0502040204020203" pitchFamily="34" charset="0"/>
              </a:rPr>
              <a:t>Что такое здоровый образ жизни? </a:t>
            </a:r>
          </a:p>
          <a:p>
            <a:endParaRPr lang="ru-RU" dirty="0">
              <a:latin typeface="Bahnschrift Condense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196851"/>
            <a:ext cx="1057275" cy="11242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956"/>
            <a:ext cx="1333500" cy="657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38174"/>
            <a:ext cx="1333500" cy="657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252934"/>
            <a:ext cx="1333500" cy="657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850230"/>
            <a:ext cx="1333500" cy="6572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2474912"/>
            <a:ext cx="1333500" cy="6572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72605"/>
            <a:ext cx="1333500" cy="6572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96890"/>
            <a:ext cx="1333500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332287"/>
            <a:ext cx="1333500" cy="6572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888706"/>
            <a:ext cx="1333500" cy="6572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5524103"/>
            <a:ext cx="1333500" cy="6572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147990"/>
            <a:ext cx="1333500" cy="65722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50" y="966786"/>
            <a:ext cx="8526169" cy="5685021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20" name="TextBox 19"/>
          <p:cNvSpPr txBox="1"/>
          <p:nvPr/>
        </p:nvSpPr>
        <p:spPr>
          <a:xfrm>
            <a:off x="8734425" y="2474912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800" dirty="0"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696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rgbClr val="92D050"/>
            </a:gs>
            <a:gs pos="91891">
              <a:schemeClr val="bg1"/>
            </a:gs>
            <a:gs pos="0">
              <a:srgbClr val="92D050"/>
            </a:gs>
            <a:gs pos="63000">
              <a:schemeClr val="bg1"/>
            </a:gs>
            <a:gs pos="83000">
              <a:schemeClr val="bg1"/>
            </a:gs>
            <a:gs pos="10000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81225" y="470510"/>
            <a:ext cx="7829550" cy="702469"/>
          </a:xfrm>
        </p:spPr>
        <p:txBody>
          <a:bodyPr/>
          <a:lstStyle/>
          <a:p>
            <a:r>
              <a:rPr lang="ru-RU" sz="3600" dirty="0">
                <a:latin typeface="Bahnschrift Condensed" panose="020B0502040204020203" pitchFamily="34" charset="0"/>
              </a:rPr>
              <a:t>Давайте себя проверим?! </a:t>
            </a:r>
          </a:p>
          <a:p>
            <a:endParaRPr lang="ru-RU" dirty="0">
              <a:latin typeface="Bahnschrift Condense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196851"/>
            <a:ext cx="1057275" cy="11242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956"/>
            <a:ext cx="1333500" cy="657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38174"/>
            <a:ext cx="1333500" cy="657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252934"/>
            <a:ext cx="1333500" cy="657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850230"/>
            <a:ext cx="1333500" cy="6572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2474912"/>
            <a:ext cx="1333500" cy="6572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72605"/>
            <a:ext cx="1333500" cy="6572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96890"/>
            <a:ext cx="1333500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332287"/>
            <a:ext cx="1333500" cy="6572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888706"/>
            <a:ext cx="1333500" cy="6572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5524103"/>
            <a:ext cx="1333500" cy="6572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147990"/>
            <a:ext cx="1333500" cy="65722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709" y="1077034"/>
            <a:ext cx="8526169" cy="5685021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20" name="TextBox 19"/>
          <p:cNvSpPr txBox="1"/>
          <p:nvPr/>
        </p:nvSpPr>
        <p:spPr>
          <a:xfrm>
            <a:off x="8734425" y="2474912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800" dirty="0">
              <a:latin typeface="Bahnschrift Light Condensed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5612" y="4989512"/>
            <a:ext cx="2162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Bahnschrift Condensed" panose="020B0502040204020203" pitchFamily="34" charset="0"/>
              </a:rPr>
              <a:t>Баланс работы и отдыха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5612" y="2536467"/>
            <a:ext cx="2162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Bahnschrift Condensed" panose="020B0502040204020203" pitchFamily="34" charset="0"/>
              </a:rPr>
              <a:t>Активный образ жизни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01062" y="5097432"/>
            <a:ext cx="2162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Bahnschrift Condensed" panose="020B0502040204020203" pitchFamily="34" charset="0"/>
              </a:rPr>
              <a:t>Отказ от вредных привычек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96325" y="2743200"/>
            <a:ext cx="2162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Bahnschrift Condensed" panose="020B0502040204020203" pitchFamily="34" charset="0"/>
              </a:rPr>
              <a:t>Здоровое питание</a:t>
            </a:r>
          </a:p>
        </p:txBody>
      </p:sp>
    </p:spTree>
    <p:extLst>
      <p:ext uri="{BB962C8B-B14F-4D97-AF65-F5344CB8AC3E}">
        <p14:creationId xmlns:p14="http://schemas.microsoft.com/office/powerpoint/2010/main" val="1487388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rgbClr val="92D050"/>
            </a:gs>
            <a:gs pos="91891">
              <a:schemeClr val="bg1"/>
            </a:gs>
            <a:gs pos="0">
              <a:srgbClr val="92D050"/>
            </a:gs>
            <a:gs pos="63000">
              <a:schemeClr val="bg1"/>
            </a:gs>
            <a:gs pos="83000">
              <a:schemeClr val="bg1"/>
            </a:gs>
            <a:gs pos="10000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95625" y="690562"/>
            <a:ext cx="5372100" cy="607218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Bahnschrift Condensed" panose="020B0502040204020203" pitchFamily="34" charset="0"/>
              </a:rPr>
              <a:t>Что такое здоровое питание?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196851"/>
            <a:ext cx="1057275" cy="11242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956"/>
            <a:ext cx="1333500" cy="657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38174"/>
            <a:ext cx="1333500" cy="657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252934"/>
            <a:ext cx="1333500" cy="657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850230"/>
            <a:ext cx="1333500" cy="6572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2474912"/>
            <a:ext cx="1333500" cy="6572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72605"/>
            <a:ext cx="1333500" cy="6572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96890"/>
            <a:ext cx="1333500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332287"/>
            <a:ext cx="1333500" cy="6572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888706"/>
            <a:ext cx="1333500" cy="6572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5524103"/>
            <a:ext cx="1333500" cy="6572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147990"/>
            <a:ext cx="1333500" cy="65722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3575"/>
            <a:ext cx="4888224" cy="459652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626576" y="1385838"/>
            <a:ext cx="6744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Принцип здорового питания можно изобразить в виде пирамиды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10453" y="1848729"/>
            <a:ext cx="7303794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Внимательно посмотрим на цветные секторы разной ширины. </a:t>
            </a:r>
          </a:p>
          <a:p>
            <a:r>
              <a:rPr lang="ru-RU" b="1" u="sng" dirty="0"/>
              <a:t>Их соотношение показывает пропорции разных групп продуктов, </a:t>
            </a:r>
          </a:p>
          <a:p>
            <a:r>
              <a:rPr lang="ru-RU" b="1" u="sng" dirty="0"/>
              <a:t>которые нужно учитывать при составлении меню</a:t>
            </a:r>
            <a:r>
              <a:rPr lang="ru-RU" dirty="0"/>
              <a:t>: </a:t>
            </a:r>
          </a:p>
          <a:p>
            <a:r>
              <a:rPr lang="ru-RU" dirty="0"/>
              <a:t>чем шире сектор, тем больше продуктов этой группы нужно </a:t>
            </a:r>
          </a:p>
          <a:p>
            <a:r>
              <a:rPr lang="ru-RU" dirty="0"/>
              <a:t>человеку, а чем уже, тем меньше. </a:t>
            </a:r>
          </a:p>
          <a:p>
            <a:r>
              <a:rPr lang="ru-RU" dirty="0"/>
              <a:t>Правильное соотношение белков, жиров и углеводов </a:t>
            </a:r>
          </a:p>
          <a:p>
            <a:r>
              <a:rPr lang="ru-RU" dirty="0"/>
              <a:t>обеспечит организму правильный энергетический баланс. </a:t>
            </a:r>
          </a:p>
          <a:p>
            <a:endParaRPr lang="ru-RU" dirty="0"/>
          </a:p>
          <a:p>
            <a:r>
              <a:rPr lang="ru-RU" b="1" dirty="0"/>
              <a:t>Старайтесь в течение дня включать в меню продукты из всех групп.  </a:t>
            </a:r>
            <a:br>
              <a:rPr lang="ru-RU" dirty="0"/>
            </a:br>
            <a:br>
              <a:rPr lang="ru-RU" dirty="0"/>
            </a:br>
            <a:r>
              <a:rPr lang="ru-RU" dirty="0"/>
              <a:t>Самый нижний уровень — злаки: макароны из </a:t>
            </a:r>
            <a:r>
              <a:rPr lang="ru-RU" dirty="0" err="1"/>
              <a:t>цельнозерновой</a:t>
            </a:r>
            <a:r>
              <a:rPr lang="ru-RU" dirty="0"/>
              <a:t> муки, </a:t>
            </a:r>
          </a:p>
          <a:p>
            <a:r>
              <a:rPr lang="ru-RU" dirty="0"/>
              <a:t>хлеб из муки грубого помола, бурый рис, отруби, крупы.  </a:t>
            </a:r>
            <a:br>
              <a:rPr lang="ru-RU" dirty="0"/>
            </a:br>
            <a:r>
              <a:rPr lang="ru-RU" dirty="0"/>
              <a:t>Второй— овощи, источники клетчатки. </a:t>
            </a:r>
            <a:br>
              <a:rPr lang="ru-RU" dirty="0"/>
            </a:br>
            <a:r>
              <a:rPr lang="ru-RU" dirty="0"/>
              <a:t>Третий — ягоды и фрукты, источники клетчатки и естественных сахаров.</a:t>
            </a:r>
            <a:br>
              <a:rPr lang="ru-RU" dirty="0"/>
            </a:br>
            <a:r>
              <a:rPr lang="ru-RU" dirty="0"/>
              <a:t>Четвертый — молочные продукты, источники жиров и белков. </a:t>
            </a:r>
            <a:br>
              <a:rPr lang="ru-RU" dirty="0"/>
            </a:br>
            <a:r>
              <a:rPr lang="ru-RU" dirty="0"/>
              <a:t>Верх пирамиды — растительные и животные источники белков</a:t>
            </a:r>
          </a:p>
          <a:p>
            <a:r>
              <a:rPr lang="ru-RU" dirty="0"/>
              <a:t> (бобовые, орехи, нежирное мясо, птица, яйца и рыба). </a:t>
            </a:r>
          </a:p>
        </p:txBody>
      </p:sp>
    </p:spTree>
    <p:extLst>
      <p:ext uri="{BB962C8B-B14F-4D97-AF65-F5344CB8AC3E}">
        <p14:creationId xmlns:p14="http://schemas.microsoft.com/office/powerpoint/2010/main" val="4209262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rgbClr val="92D050"/>
            </a:gs>
            <a:gs pos="91891">
              <a:schemeClr val="bg1"/>
            </a:gs>
            <a:gs pos="0">
              <a:srgbClr val="92D050"/>
            </a:gs>
            <a:gs pos="63000">
              <a:schemeClr val="bg1"/>
            </a:gs>
            <a:gs pos="83000">
              <a:schemeClr val="bg1"/>
            </a:gs>
            <a:gs pos="10000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755500"/>
              </p:ext>
            </p:extLst>
          </p:nvPr>
        </p:nvGraphicFramePr>
        <p:xfrm>
          <a:off x="219806" y="0"/>
          <a:ext cx="11808071" cy="7169558"/>
        </p:xfrm>
        <a:graphic>
          <a:graphicData uri="http://schemas.openxmlformats.org/drawingml/2006/table">
            <a:tbl>
              <a:tblPr/>
              <a:tblGrid>
                <a:gridCol w="959280">
                  <a:extLst>
                    <a:ext uri="{9D8B030D-6E8A-4147-A177-3AD203B41FA5}">
                      <a16:colId xmlns:a16="http://schemas.microsoft.com/office/drawing/2014/main" val="2160231122"/>
                    </a:ext>
                  </a:extLst>
                </a:gridCol>
                <a:gridCol w="2469722">
                  <a:extLst>
                    <a:ext uri="{9D8B030D-6E8A-4147-A177-3AD203B41FA5}">
                      <a16:colId xmlns:a16="http://schemas.microsoft.com/office/drawing/2014/main" val="3232384342"/>
                    </a:ext>
                  </a:extLst>
                </a:gridCol>
                <a:gridCol w="3800226">
                  <a:extLst>
                    <a:ext uri="{9D8B030D-6E8A-4147-A177-3AD203B41FA5}">
                      <a16:colId xmlns:a16="http://schemas.microsoft.com/office/drawing/2014/main" val="202215554"/>
                    </a:ext>
                  </a:extLst>
                </a:gridCol>
                <a:gridCol w="2217228">
                  <a:extLst>
                    <a:ext uri="{9D8B030D-6E8A-4147-A177-3AD203B41FA5}">
                      <a16:colId xmlns:a16="http://schemas.microsoft.com/office/drawing/2014/main" val="4224737367"/>
                    </a:ext>
                  </a:extLst>
                </a:gridCol>
                <a:gridCol w="2361615">
                  <a:extLst>
                    <a:ext uri="{9D8B030D-6E8A-4147-A177-3AD203B41FA5}">
                      <a16:colId xmlns:a16="http://schemas.microsoft.com/office/drawing/2014/main" val="3801958632"/>
                    </a:ext>
                  </a:extLst>
                </a:gridCol>
              </a:tblGrid>
              <a:tr h="143079"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День недели</a:t>
                      </a:r>
                      <a:endParaRPr lang="ru-RU" sz="1100" dirty="0">
                        <a:effectLst/>
                      </a:endParaRP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</a:rPr>
                        <a:t>Завтрак</a:t>
                      </a:r>
                      <a:endParaRPr lang="ru-RU" sz="1100">
                        <a:effectLst/>
                      </a:endParaRP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</a:rPr>
                        <a:t>Обед</a:t>
                      </a:r>
                      <a:endParaRPr lang="ru-RU" sz="1100">
                        <a:effectLst/>
                      </a:endParaRP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</a:rPr>
                        <a:t>Полдник</a:t>
                      </a:r>
                      <a:endParaRPr lang="ru-RU" sz="1100">
                        <a:effectLst/>
                      </a:endParaRP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</a:rPr>
                        <a:t>Ужин</a:t>
                      </a:r>
                      <a:endParaRPr lang="ru-RU" sz="1100">
                        <a:effectLst/>
                      </a:endParaRP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5364598"/>
                  </a:ext>
                </a:extLst>
              </a:tr>
              <a:tr h="893743"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Понедельник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Сырники с яблоками и сметаной (300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Чай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Бутерброд (100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Салат из капусты и моркови (100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Борщ (300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Котлета из кролика (100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Картофельное пюре (200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Компот из сушеных груш и чернослива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Хлеб (75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Кефир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Апельсин (100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Печенье (50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Омлет с зеленым горошком (200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Настой шиповника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Хлеб (75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7411439"/>
                  </a:ext>
                </a:extLst>
              </a:tr>
              <a:tr h="893743"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Вторник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Рисовая молочная каша с изюмом (300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Какао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Бутерброд (100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Салат из свеклы (100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Бульон с яйцом (300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Биточки из говядины (100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Тушеная капуста с кабачками (200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Яблочный сок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Хлеб (75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Молоко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Булочка с творогом (100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Яблоко свежее (100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Картофельные зразы с мясом (300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Чай с медом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Хлеб (75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8763453"/>
                  </a:ext>
                </a:extLst>
              </a:tr>
              <a:tr h="893743"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Среда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Омлет с сыром (200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Рыбная котлета (100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Чай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Бутерброд (100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Баклажанная икра (100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Картофельный суп с клецками (300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Тушеная печень (100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Кукурузная каша (200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Фруктовый кисель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Хлеб (75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Кефир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Запеченное яблоко (100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Овсяное печенье (50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Блины с творогом и изюмом (300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Молоко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Хлеб (75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2317671"/>
                  </a:ext>
                </a:extLst>
              </a:tr>
              <a:tr h="893743"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Четверг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Гречневая молочная каша (300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Цикорий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Бутерброд (100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Салат из редиса и яйца (100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Рассольник домашний (300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Куриная котлета (100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Цветная капуста отварная (200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Гранатовый сок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Хлеб (75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Молоко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Пирожок с яблоками (100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Запеканка из вермишели и творога (300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Чай с вареньем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Хлеб (75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0651663"/>
                  </a:ext>
                </a:extLst>
              </a:tr>
              <a:tr h="973382"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Пятница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Творожные оладьи с медом (300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Чай с молоком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Бутерброд (100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Салат из яблока и моркови со сметаной (100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Бульон с лапшой (300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Бефстроганов с тушеными овощами (300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Компот из винограда и яблок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Хлеб (75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Фруктовое желе (100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Простокваша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Бисквит (100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Рисовый пудинг с изюмом и курагой (300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Кефир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Хлеб (75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4686964"/>
                  </a:ext>
                </a:extLst>
              </a:tr>
              <a:tr h="1053023"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Суббота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Овсяная каша с ягодами (300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Какао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Бутерброд (100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Кабачковая икра (100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Свекольник (300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Запеченная рыба (100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Картофель отварной с зеленым горошком (200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Персиковый сок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Хлеб (75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Молочное желе (100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Чай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Булочка с изюмом (100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Омлет с помидорами (200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Цикорий с молоком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Хлеб (75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0560111"/>
                  </a:ext>
                </a:extLst>
              </a:tr>
              <a:tr h="893743"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Воскресенье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Пшенная каша с тыквой и морковью (300 г) Чай с медом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Бутерброд (100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Салат из огурцов и помидор (100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Суп-пюре из овощей (300 мл) Биточки из кальмара (100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Отварные макароны (200 г) Томатный сок (200 мл)   Хлеб (75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Кефир (200 мл)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Груша (100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Творожное печенье (50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Картофельные котлеты со сметаной (300 г)</a:t>
                      </a: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Молоко (200 мл) Хлеб (75 г)</a:t>
                      </a:r>
                    </a:p>
                  </a:txBody>
                  <a:tcPr marL="11681" marR="11681" marT="5841" marB="584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8947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38269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rgbClr val="92D050"/>
            </a:gs>
            <a:gs pos="91891">
              <a:schemeClr val="bg1"/>
            </a:gs>
            <a:gs pos="0">
              <a:srgbClr val="92D050"/>
            </a:gs>
            <a:gs pos="63000">
              <a:schemeClr val="bg1"/>
            </a:gs>
            <a:gs pos="83000">
              <a:schemeClr val="bg1"/>
            </a:gs>
            <a:gs pos="10000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2181225" y="470510"/>
            <a:ext cx="7829550" cy="7024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600" b="1" dirty="0"/>
              <a:t>Здоровое питание - это как? </a:t>
            </a:r>
          </a:p>
          <a:p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2323" y="1172979"/>
            <a:ext cx="88915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На первый взгляд, все выглядит очень сложно! </a:t>
            </a:r>
          </a:p>
          <a:p>
            <a:r>
              <a:rPr lang="ru-RU" dirty="0"/>
              <a:t>Поэтому давайте просто запомним правила, которые помогут нам сохранить здоровье!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02323" y="2021379"/>
            <a:ext cx="1089366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/>
              <a:t>Откажитесь от фаст-</a:t>
            </a:r>
            <a:r>
              <a:rPr lang="ru-RU" dirty="0" err="1"/>
              <a:t>фуда</a:t>
            </a:r>
            <a:r>
              <a:rPr lang="ru-RU" dirty="0"/>
              <a:t>. Быстрая и дешевая еда содержит большое количество соли, сахара, консервантов и усилителей вкуса, которые вредно сказываются на нашем здоровье! </a:t>
            </a:r>
          </a:p>
          <a:p>
            <a:r>
              <a:rPr lang="ru-RU" dirty="0"/>
              <a:t>  </a:t>
            </a:r>
          </a:p>
          <a:p>
            <a:r>
              <a:rPr lang="ru-RU" dirty="0"/>
              <a:t>2.  Пейте больше воды. Именно воды, а не сладких напитков (соков, лимонадов и др.) </a:t>
            </a:r>
          </a:p>
          <a:p>
            <a:endParaRPr lang="ru-RU" dirty="0"/>
          </a:p>
          <a:p>
            <a:r>
              <a:rPr lang="ru-RU" dirty="0"/>
              <a:t>3.  Не забывайте есть фрукты и овощи. В день съедайте хотя бы один свежий фрукт или овощ.</a:t>
            </a:r>
          </a:p>
          <a:p>
            <a:endParaRPr lang="ru-RU" dirty="0"/>
          </a:p>
          <a:p>
            <a:r>
              <a:rPr lang="ru-RU" dirty="0"/>
              <a:t>4.  Не пропускайте завтрак! Это самая важная еда, которая буквально “сделает ваш день”. </a:t>
            </a:r>
          </a:p>
          <a:p>
            <a:endParaRPr lang="ru-RU" dirty="0"/>
          </a:p>
          <a:p>
            <a:r>
              <a:rPr lang="ru-RU" dirty="0"/>
              <a:t>5. Соблюдайте режим питания. Полноценные завтрак, обед и ужин - залог здоровья вашего организма. Вместе с едой усваиваются пищевые вещества, которые необходимы для строительства нервных клеток, мышечной и костной ткани. Пропуская приемы пищи, вы рискуете недополучить витаминов и минералов, а это значит, что обменные процессы будут протекать с отклонениями.  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48743"/>
            <a:ext cx="1057275" cy="112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777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rgbClr val="92D050"/>
            </a:gs>
            <a:gs pos="91891">
              <a:schemeClr val="bg1"/>
            </a:gs>
            <a:gs pos="0">
              <a:srgbClr val="92D050"/>
            </a:gs>
            <a:gs pos="63000">
              <a:schemeClr val="bg1"/>
            </a:gs>
            <a:gs pos="83000">
              <a:schemeClr val="bg1"/>
            </a:gs>
            <a:gs pos="10000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95625" y="690562"/>
            <a:ext cx="5372100" cy="607218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Bahnschrift Condensed" panose="020B0502040204020203" pitchFamily="34" charset="0"/>
              </a:rPr>
              <a:t>Где получить информацию?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196851"/>
            <a:ext cx="1057275" cy="11242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956"/>
            <a:ext cx="1333500" cy="657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38174"/>
            <a:ext cx="1333500" cy="657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252934"/>
            <a:ext cx="1333500" cy="657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850230"/>
            <a:ext cx="1333500" cy="6572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2474912"/>
            <a:ext cx="1333500" cy="6572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72605"/>
            <a:ext cx="1333500" cy="6572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96890"/>
            <a:ext cx="1333500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332287"/>
            <a:ext cx="1333500" cy="6572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888706"/>
            <a:ext cx="1333500" cy="6572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5524103"/>
            <a:ext cx="1333500" cy="6572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147990"/>
            <a:ext cx="1333500" cy="6572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08892" y="1717177"/>
            <a:ext cx="90905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Специалисты Роспотребнадзора разработали большое количество полезной информации</a:t>
            </a:r>
          </a:p>
          <a:p>
            <a:endParaRPr lang="ru-RU" dirty="0"/>
          </a:p>
          <a:p>
            <a:r>
              <a:rPr lang="ru-RU" dirty="0"/>
              <a:t>Ознакомиться с ней можно на портале </a:t>
            </a:r>
            <a:r>
              <a:rPr lang="en-US" b="1" dirty="0">
                <a:hlinkClick r:id="rId5"/>
              </a:rPr>
              <a:t>https://</a:t>
            </a:r>
            <a:r>
              <a:rPr lang="ru-RU" b="1" dirty="0">
                <a:hlinkClick r:id="rId5"/>
              </a:rPr>
              <a:t>здоровое-</a:t>
            </a:r>
            <a:r>
              <a:rPr lang="ru-RU" b="1" dirty="0" err="1">
                <a:hlinkClick r:id="rId5"/>
              </a:rPr>
              <a:t>питание.рф</a:t>
            </a:r>
            <a:r>
              <a:rPr lang="ru-RU" b="1" dirty="0">
                <a:hlinkClick r:id="rId5"/>
              </a:rPr>
              <a:t>/</a:t>
            </a:r>
            <a:endParaRPr lang="ru-RU" b="1" dirty="0"/>
          </a:p>
          <a:p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96815" y="3297115"/>
            <a:ext cx="34377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Здесь можно найти рецепты, программу питания пройти небольшие обучающие курсы по здоровому питанию и даже поиграть в игры не только детям, но и взрослым!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7290" y="5084266"/>
            <a:ext cx="32587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Знаешь ли ты еще, где можно </a:t>
            </a:r>
          </a:p>
          <a:p>
            <a:r>
              <a:rPr lang="ru-RU" b="1" dirty="0"/>
              <a:t>получить информацию </a:t>
            </a:r>
          </a:p>
          <a:p>
            <a:r>
              <a:rPr lang="ru-RU" b="1" dirty="0"/>
              <a:t>о здоровом питании? 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785" y="2700146"/>
            <a:ext cx="5584145" cy="415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5767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rgbClr val="92D050"/>
            </a:gs>
            <a:gs pos="91891">
              <a:schemeClr val="bg1"/>
            </a:gs>
            <a:gs pos="0">
              <a:srgbClr val="92D050"/>
            </a:gs>
            <a:gs pos="63000">
              <a:schemeClr val="bg1"/>
            </a:gs>
            <a:gs pos="83000">
              <a:schemeClr val="bg1"/>
            </a:gs>
            <a:gs pos="10000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5075" y="690562"/>
            <a:ext cx="6505575" cy="632906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Bahnschrift Condensed" panose="020B0502040204020203" pitchFamily="34" charset="0"/>
              </a:rPr>
              <a:t>Активный образ жизни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196851"/>
            <a:ext cx="1057275" cy="11242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956"/>
            <a:ext cx="1333500" cy="657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38174"/>
            <a:ext cx="1333500" cy="657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252934"/>
            <a:ext cx="1333500" cy="657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850230"/>
            <a:ext cx="1333500" cy="6572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2474912"/>
            <a:ext cx="1333500" cy="6572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72605"/>
            <a:ext cx="1333500" cy="6572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96890"/>
            <a:ext cx="1333500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332287"/>
            <a:ext cx="1333500" cy="6572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888706"/>
            <a:ext cx="1333500" cy="6572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5524103"/>
            <a:ext cx="1333500" cy="6572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147990"/>
            <a:ext cx="1333500" cy="6572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68569" y="1595277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Движение – это наша естественная биологическая потребность. </a:t>
            </a:r>
            <a:r>
              <a:rPr lang="ru-RU" dirty="0"/>
              <a:t>Природой задумано так, что человек в любом возрасте не может гармонично развиваться и поддерживать хорошее самочувствие без физической активности.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68569" y="307260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Существуют нормы физической активности, рекомендуемые врачами, а также Всемирной организацией здравоохранения (ВОЗ).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717872" y="4569430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hlinkClick r:id="rId4"/>
              </a:rPr>
              <a:t>Дети от 5 лет</a:t>
            </a:r>
            <a:r>
              <a:rPr lang="ru-RU" b="1" dirty="0"/>
              <a:t> и </a:t>
            </a:r>
            <a:r>
              <a:rPr lang="ru-RU" b="1" dirty="0">
                <a:hlinkClick r:id="rId5"/>
              </a:rPr>
              <a:t>подростки</a:t>
            </a:r>
            <a:r>
              <a:rPr lang="ru-RU" b="1" dirty="0"/>
              <a:t> </a:t>
            </a:r>
            <a:r>
              <a:rPr lang="ru-RU" dirty="0"/>
              <a:t>должны ежедневно заниматься спортом в общей сложности не менее 60 мин (физкультура, прогулки, спортивные секции). Больше – приветствуется. Основная часть ежедневной физической активности должна приходиться на аэробику. А силовые тренировки рекомендуются не менее 3 раз в неделю. </a:t>
            </a:r>
          </a:p>
          <a:p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025053" y="1970056"/>
            <a:ext cx="450752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Плюсы: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Вырабатывается выносливость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Улучшается сон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Улучшается настроение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Повышается иммунитет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Профилактика многих заболеваний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А этого разве мало??? </a:t>
            </a:r>
          </a:p>
          <a:p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49933"/>
            <a:ext cx="4100522" cy="230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168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rgbClr val="92D050"/>
            </a:gs>
            <a:gs pos="91891">
              <a:schemeClr val="bg1"/>
            </a:gs>
            <a:gs pos="0">
              <a:srgbClr val="92D050"/>
            </a:gs>
            <a:gs pos="63000">
              <a:schemeClr val="bg1"/>
            </a:gs>
            <a:gs pos="83000">
              <a:schemeClr val="bg1"/>
            </a:gs>
            <a:gs pos="10000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19401" y="688181"/>
            <a:ext cx="5981700" cy="632906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Bahnschrift Condensed" panose="020B0502040204020203" pitchFamily="34" charset="0"/>
              </a:rPr>
              <a:t>Баланс труда и отдыха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196851"/>
            <a:ext cx="1057275" cy="11242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956"/>
            <a:ext cx="1333500" cy="657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38174"/>
            <a:ext cx="1333500" cy="657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252934"/>
            <a:ext cx="1333500" cy="657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1850230"/>
            <a:ext cx="1333500" cy="6572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2474912"/>
            <a:ext cx="1333500" cy="6572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072605"/>
            <a:ext cx="1333500" cy="6572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96890"/>
            <a:ext cx="1333500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332287"/>
            <a:ext cx="1333500" cy="6572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4888706"/>
            <a:ext cx="1333500" cy="6572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5524103"/>
            <a:ext cx="1333500" cy="6572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6147990"/>
            <a:ext cx="1333500" cy="657225"/>
          </a:xfrm>
          <a:prstGeom prst="rect">
            <a:avLst/>
          </a:prstGeom>
        </p:spPr>
      </p:pic>
      <p:sp>
        <p:nvSpPr>
          <p:cNvPr id="19" name="Подзаголовок 2"/>
          <p:cNvSpPr txBox="1">
            <a:spLocks/>
          </p:cNvSpPr>
          <p:nvPr/>
        </p:nvSpPr>
        <p:spPr>
          <a:xfrm>
            <a:off x="4452936" y="1850230"/>
            <a:ext cx="6538914" cy="4886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AutoNum type="arabicPeriod"/>
            </a:pPr>
            <a:r>
              <a:rPr lang="ru-RU" dirty="0">
                <a:latin typeface="Bahnschrift Condensed" panose="020B0502040204020203" pitchFamily="34" charset="0"/>
              </a:rPr>
              <a:t>Учеба – основная работа школьника и студента! </a:t>
            </a:r>
          </a:p>
          <a:p>
            <a:r>
              <a:rPr lang="ru-RU" dirty="0">
                <a:latin typeface="Bahnschrift Condensed" panose="020B0502040204020203" pitchFamily="34" charset="0"/>
              </a:rPr>
              <a:t>Объем учебных занятий и практики не должен превышать 36 академических часов в неделю, при этом учебная нагрузка должна быть распределена равномерно. </a:t>
            </a:r>
          </a:p>
          <a:p>
            <a:r>
              <a:rPr lang="ru-RU" dirty="0">
                <a:latin typeface="Bahnschrift Condensed" panose="020B0502040204020203" pitchFamily="34" charset="0"/>
              </a:rPr>
              <a:t>В годовом календарном учебном плане должно быть предусмотрено чередование периодов учебного времени, сессий и каникул.</a:t>
            </a:r>
          </a:p>
          <a:p>
            <a:endParaRPr lang="ru-RU" dirty="0">
              <a:latin typeface="Bahnschrift Condensed" panose="020B0502040204020203" pitchFamily="34" charset="0"/>
            </a:endParaRPr>
          </a:p>
          <a:p>
            <a:r>
              <a:rPr lang="ru-RU" dirty="0">
                <a:latin typeface="Bahnschrift Condensed" panose="020B0502040204020203" pitchFamily="34" charset="0"/>
              </a:rPr>
              <a:t>Не забывайте делать перерывы для отдыха во время учебного процесса! </a:t>
            </a:r>
          </a:p>
          <a:p>
            <a:endParaRPr lang="ru-RU" sz="2800" dirty="0">
              <a:latin typeface="Bahnschrift Condensed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5" y="1589770"/>
            <a:ext cx="4139518" cy="41395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620999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554</TotalTime>
  <Words>2064</Words>
  <Application>Microsoft Office PowerPoint</Application>
  <PresentationFormat>Широкоэкранный</PresentationFormat>
  <Paragraphs>245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Bahnschrift Condensed</vt:lpstr>
      <vt:lpstr>Bahnschrift Light Condensed</vt:lpstr>
      <vt:lpstr>Bahnschrift SemiBold SemiConden</vt:lpstr>
      <vt:lpstr>Calibri</vt:lpstr>
      <vt:lpstr>Calibri Light</vt:lpstr>
      <vt:lpstr>Тема Office</vt:lpstr>
      <vt:lpstr>Здоровый образ жизни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Алена В. Шеремет</dc:creator>
  <cp:lastModifiedBy>Анна А. Белова</cp:lastModifiedBy>
  <cp:revision>36</cp:revision>
  <dcterms:created xsi:type="dcterms:W3CDTF">2022-09-06T08:22:50Z</dcterms:created>
  <dcterms:modified xsi:type="dcterms:W3CDTF">2023-01-17T13:45:16Z</dcterms:modified>
</cp:coreProperties>
</file>